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6" d="100"/>
          <a:sy n="106" d="100"/>
        </p:scale>
        <p:origin x="16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6A664-24AB-4DD4-A4A9-D89929F2432E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BEC0F-5982-4B71-9102-DA981AB884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53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078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1B45-8A31-4430-8325-CBDF149CE8C8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1EA4-D200-4A07-935E-568431B62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3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1B45-8A31-4430-8325-CBDF149CE8C8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1EA4-D200-4A07-935E-568431B62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02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1B45-8A31-4430-8325-CBDF149CE8C8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1EA4-D200-4A07-935E-568431B62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563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сверху: 3 слева, 1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968C9C2A-D3B8-4543-8A47-F59C20C16D9A}" type="datetime1">
              <a:pPr algn="r"/>
              <a:t>30.05.2018</a:t>
            </a:fld>
            <a:endParaRPr kumimoji="0" lang="ru-RU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4073909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1B45-8A31-4430-8325-CBDF149CE8C8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1EA4-D200-4A07-935E-568431B62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20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1B45-8A31-4430-8325-CBDF149CE8C8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1EA4-D200-4A07-935E-568431B62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1B45-8A31-4430-8325-CBDF149CE8C8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1EA4-D200-4A07-935E-568431B62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99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1B45-8A31-4430-8325-CBDF149CE8C8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1EA4-D200-4A07-935E-568431B62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78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1B45-8A31-4430-8325-CBDF149CE8C8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1EA4-D200-4A07-935E-568431B62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12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1B45-8A31-4430-8325-CBDF149CE8C8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1EA4-D200-4A07-935E-568431B62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88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1B45-8A31-4430-8325-CBDF149CE8C8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1EA4-D200-4A07-935E-568431B62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65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1B45-8A31-4430-8325-CBDF149CE8C8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1EA4-D200-4A07-935E-568431B62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13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01B45-8A31-4430-8325-CBDF149CE8C8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B1EA4-D200-4A07-935E-568431B62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018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5"/>
          <p:cNvSpPr>
            <a:spLocks noGrp="1"/>
          </p:cNvSpPr>
          <p:nvPr>
            <p:ph type="body" sz="quarter" idx="14"/>
          </p:nvPr>
        </p:nvSpPr>
        <p:spPr>
          <a:xfrm>
            <a:off x="304800" y="116632"/>
            <a:ext cx="3962400" cy="49296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РОСПОТРЕБНАДЗОРА ПО РОСТОВСКОЙ ОБЛАСТИ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ФБУЗ «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ЦГиЭ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РО»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КОНСУЛЬТАЦИОННЫЙ ЦЕНТР ДЛЯ ПОТРЕБИТЕЛЕЙ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6"/>
          </p:nvPr>
        </p:nvSpPr>
        <p:spPr>
          <a:xfrm>
            <a:off x="323528" y="1124744"/>
            <a:ext cx="1800376" cy="9361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750" dirty="0" smtClean="0"/>
              <a:t>Отношения между потребителем и исполнителем в сфере услуг общественного питания регулируются Законом РФ «О защите прав потребителей» (далее - Закон), «Правилами оказания услуг общественного питания» (далее - Правила).</a:t>
            </a:r>
            <a:endParaRPr lang="ru-RU" sz="750" dirty="0"/>
          </a:p>
        </p:txBody>
      </p:sp>
      <p:sp>
        <p:nvSpPr>
          <p:cNvPr id="17" name="Объект 5"/>
          <p:cNvSpPr>
            <a:spLocks noGrp="1"/>
          </p:cNvSpPr>
          <p:nvPr>
            <p:ph sz="quarter" idx="16"/>
          </p:nvPr>
        </p:nvSpPr>
        <p:spPr>
          <a:xfrm>
            <a:off x="323528" y="4509120"/>
            <a:ext cx="3024336" cy="864120"/>
          </a:xfrm>
        </p:spPr>
        <p:txBody>
          <a:bodyPr>
            <a:normAutofit fontScale="250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ru-RU" dirty="0" smtClean="0">
                <a:solidFill>
                  <a:schemeClr val="tx2"/>
                </a:solidFill>
              </a:rPr>
              <a:t>ИНФОРМАЦИЯ ДОЛЖНА СОДЕРЖАТЬ:</a:t>
            </a:r>
          </a:p>
          <a:p>
            <a:pPr marL="0" indent="0">
              <a:buNone/>
            </a:pPr>
            <a:r>
              <a:rPr lang="ru-RU" sz="2800" dirty="0" smtClean="0"/>
              <a:t>1. перечень услуг и условия их оказания ;</a:t>
            </a:r>
          </a:p>
          <a:p>
            <a:pPr marL="0" indent="0">
              <a:buNone/>
            </a:pPr>
            <a:r>
              <a:rPr lang="ru-RU" sz="2800" dirty="0" smtClean="0"/>
              <a:t>2. цену в рублях и условия оплаты услуг;</a:t>
            </a:r>
          </a:p>
          <a:p>
            <a:pPr marL="0" indent="0">
              <a:buNone/>
            </a:pPr>
            <a:r>
              <a:rPr lang="ru-RU" sz="2800" dirty="0" smtClean="0"/>
              <a:t>3. фирменное наименование продукции;</a:t>
            </a:r>
          </a:p>
          <a:p>
            <a:pPr marL="0" indent="0">
              <a:buNone/>
            </a:pPr>
            <a:r>
              <a:rPr lang="ru-RU" sz="2800" dirty="0" smtClean="0"/>
              <a:t>4. сведения о весе (объеме) порций готовых блюд;</a:t>
            </a:r>
          </a:p>
          <a:p>
            <a:pPr marL="0" indent="0">
              <a:buNone/>
            </a:pPr>
            <a:r>
              <a:rPr lang="ru-RU" sz="2800" dirty="0" smtClean="0"/>
              <a:t>5. емкость тары алкогольной продукции и объем её порции;</a:t>
            </a:r>
          </a:p>
          <a:p>
            <a:pPr marL="0" indent="0">
              <a:buNone/>
            </a:pPr>
            <a:r>
              <a:rPr lang="ru-RU" sz="2800" dirty="0" smtClean="0"/>
              <a:t>6. сведения о пищевой ценности продукции и составе.</a:t>
            </a:r>
            <a:endParaRPr lang="ru-RU" sz="2800" dirty="0"/>
          </a:p>
        </p:txBody>
      </p:sp>
      <p:sp>
        <p:nvSpPr>
          <p:cNvPr id="18" name="Объект 5"/>
          <p:cNvSpPr>
            <a:spLocks noGrp="1"/>
          </p:cNvSpPr>
          <p:nvPr>
            <p:ph sz="quarter" idx="16"/>
          </p:nvPr>
        </p:nvSpPr>
        <p:spPr>
          <a:xfrm>
            <a:off x="323528" y="2096852"/>
            <a:ext cx="1800376" cy="850133"/>
          </a:xfrm>
        </p:spPr>
        <p:txBody>
          <a:bodyPr>
            <a:no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ru-RU" sz="750" dirty="0" smtClean="0">
                <a:solidFill>
                  <a:schemeClr val="accent1">
                    <a:lumMod val="75000"/>
                  </a:schemeClr>
                </a:solidFill>
              </a:rPr>
              <a:t>ЧТО НУЖНО ЗНАТЬ И НА ЧТО НЕОБХОДИМО ОБРАТИТЬ ОСОБОЕ ВНИМАНИЕ ПРИ ПОСЕЩЕНИИ ПРЕДПРИЯТИЙ ОБЩЕСТВЕННОГО ПИТАНИЯ?</a:t>
            </a:r>
            <a:endParaRPr lang="ru-RU" sz="75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Савченко\Desktop\общепит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24744"/>
            <a:ext cx="2235017" cy="2376264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Объект 5"/>
          <p:cNvSpPr>
            <a:spLocks noGrp="1"/>
          </p:cNvSpPr>
          <p:nvPr>
            <p:ph sz="quarter" idx="16"/>
          </p:nvPr>
        </p:nvSpPr>
        <p:spPr>
          <a:xfrm>
            <a:off x="252329" y="3501008"/>
            <a:ext cx="3962400" cy="93610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помимо наименования организации, места её нахождения, режима работы должен быть указан тип (столовая, закусочная, предприятие быстрого обслуживания, буфет, кафетерий, кофейня, магазин кулинарии, кафе, ресторан, бар), а для ресторана и бара еще и класс («люкс», «высший» и «первый»), а индивидуальный предприниматель обязан сообщить информацию о государственной регистрации и наименовании зарегистрировавшего его органа.</a:t>
            </a:r>
          </a:p>
          <a:p>
            <a:pPr marL="0" indent="0" algn="just">
              <a:buNone/>
            </a:pPr>
            <a:r>
              <a:rPr lang="ru-RU" dirty="0" smtClean="0"/>
              <a:t>Как в зале, так и вне зала обслуживания исполнитель обязан довести информацию о продукции и об оказываемых услугах посредством меню, прейскуранта или иными способами, принятыми при оказании таких услуг.</a:t>
            </a:r>
            <a:endParaRPr lang="ru-RU" dirty="0"/>
          </a:p>
        </p:txBody>
      </p:sp>
      <p:sp>
        <p:nvSpPr>
          <p:cNvPr id="21" name="Объект 5"/>
          <p:cNvSpPr>
            <a:spLocks noGrp="1"/>
          </p:cNvSpPr>
          <p:nvPr>
            <p:ph sz="quarter" idx="16"/>
          </p:nvPr>
        </p:nvSpPr>
        <p:spPr>
          <a:xfrm>
            <a:off x="323528" y="5877272"/>
            <a:ext cx="3962400" cy="36006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Рекомендуем оформить предварительный заказ на оказание услуги путем составления документа (заказ, квитанция), содержащего необходимые сведения (наименование исполнителя, ФИО потребителя, вид услуги, её цена и условия оплаты, дата приема и исполнения заказа, условия выполнения услуги, ответственность сторон, должность и подпись лица, принявшего заказ и прочее).</a:t>
            </a:r>
            <a:endParaRPr lang="ru-RU" dirty="0"/>
          </a:p>
        </p:txBody>
      </p:sp>
      <p:pic>
        <p:nvPicPr>
          <p:cNvPr id="2051" name="Picture 3" descr="C:\Users\Савченко\Desktop\общепит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437112"/>
            <a:ext cx="1412168" cy="1008112"/>
          </a:xfrm>
          <a:prstGeom prst="rect">
            <a:avLst/>
          </a:prstGeom>
          <a:noFill/>
          <a:effectLst>
            <a:outerShdw sx="1000" sy="1000" algn="ctr" rotWithShape="0">
              <a:srgbClr val="000000">
                <a:alpha val="0"/>
              </a:srgbClr>
            </a:outerShdw>
            <a:reflection endPos="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Блок-схема: документ 23"/>
          <p:cNvSpPr/>
          <p:nvPr/>
        </p:nvSpPr>
        <p:spPr>
          <a:xfrm>
            <a:off x="611560" y="548680"/>
            <a:ext cx="3312368" cy="576064"/>
          </a:xfrm>
          <a:prstGeom prst="flowChartDocumen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УСЛУГИ ОБЩЕСТВЕННОГО ПИТАНИЯ</a:t>
            </a:r>
            <a:endParaRPr lang="ru-RU" sz="1600" dirty="0"/>
          </a:p>
        </p:txBody>
      </p:sp>
      <p:sp>
        <p:nvSpPr>
          <p:cNvPr id="27" name="Стрелка вниз 26"/>
          <p:cNvSpPr/>
          <p:nvPr/>
        </p:nvSpPr>
        <p:spPr>
          <a:xfrm>
            <a:off x="539552" y="2996952"/>
            <a:ext cx="1728192" cy="558000"/>
          </a:xfrm>
          <a:prstGeom prst="downArrow">
            <a:avLst>
              <a:gd name="adj1" fmla="val 59620"/>
              <a:gd name="adj2" fmla="val 35103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50" dirty="0" smtClean="0">
                <a:solidFill>
                  <a:srgbClr val="FF0000"/>
                </a:solidFill>
              </a:rPr>
              <a:t>ОБРАТИТЕ ВНИМАНИЕ НА ВЫВЕСКУ</a:t>
            </a:r>
            <a:endParaRPr lang="ru-RU" sz="850" dirty="0">
              <a:solidFill>
                <a:srgbClr val="FF0000"/>
              </a:solidFill>
            </a:endParaRPr>
          </a:p>
        </p:txBody>
      </p:sp>
      <p:sp>
        <p:nvSpPr>
          <p:cNvPr id="29" name="Скругленная прямоугольная выноска 28"/>
          <p:cNvSpPr/>
          <p:nvPr/>
        </p:nvSpPr>
        <p:spPr>
          <a:xfrm>
            <a:off x="395536" y="5517232"/>
            <a:ext cx="3744416" cy="288032"/>
          </a:xfrm>
          <a:prstGeom prst="wedgeRoundRectCallo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50" dirty="0" smtClean="0"/>
              <a:t>А КАК ЗАРАНЕЕ ЗАКАЗАТЬ ПРАЗДНИЧНЫЙ БАНКЕТ И В НАЗНАЧЕННОЕ ВРЕМЯ БЕЗ ПРОБЛЕМ ПОЛУЧИТЬ УСЛУГУ?</a:t>
            </a:r>
            <a:endParaRPr lang="ru-RU" sz="950" dirty="0"/>
          </a:p>
        </p:txBody>
      </p:sp>
      <p:sp>
        <p:nvSpPr>
          <p:cNvPr id="30" name="Объект 29"/>
          <p:cNvSpPr>
            <a:spLocks noGrp="1"/>
          </p:cNvSpPr>
          <p:nvPr>
            <p:ph sz="quarter" idx="15"/>
          </p:nvPr>
        </p:nvSpPr>
        <p:spPr>
          <a:xfrm>
            <a:off x="4577392" y="600514"/>
            <a:ext cx="4259904" cy="659160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Согласно п. 27 Правил, а также ст. 32 Закона, потребитель вправе в любое время отказаться от заказанной им услуги, при условии оплаты исполнителю фактически понесенных расходов, связанных с исполнением обязательств по договору.</a:t>
            </a:r>
            <a:endParaRPr lang="ru-RU" dirty="0"/>
          </a:p>
        </p:txBody>
      </p:sp>
      <p:sp>
        <p:nvSpPr>
          <p:cNvPr id="2048" name="Скругленная прямоугольная выноска 2047"/>
          <p:cNvSpPr/>
          <p:nvPr/>
        </p:nvSpPr>
        <p:spPr>
          <a:xfrm>
            <a:off x="4598263" y="192795"/>
            <a:ext cx="4299772" cy="360040"/>
          </a:xfrm>
          <a:prstGeom prst="wedgeRoundRect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 А ЕСЛИ ВАШИ ПЛАНЫ И ОБСТОЯТЕЛЬСТВА ИЗМЕНИЛИСЬ, А ИСПОЛНИТЕЛЬ НЕ ВОЗВРАЩАЕТ ПРЕДВАРИТЕЛЬНУЮ ОПЛАТУ?</a:t>
            </a:r>
            <a:endParaRPr lang="ru-RU" sz="1000" dirty="0"/>
          </a:p>
        </p:txBody>
      </p:sp>
      <p:pic>
        <p:nvPicPr>
          <p:cNvPr id="2052" name="Picture 4" descr="C:\Users\Савченко\Desktop\общепит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516" y="1190008"/>
            <a:ext cx="4418568" cy="2815056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9" name="Скругленный прямоугольник 2048"/>
          <p:cNvSpPr/>
          <p:nvPr/>
        </p:nvSpPr>
        <p:spPr>
          <a:xfrm>
            <a:off x="5847436" y="1016732"/>
            <a:ext cx="3040647" cy="1296144"/>
          </a:xfrm>
          <a:prstGeom prst="roundRect">
            <a:avLst>
              <a:gd name="adj" fmla="val 42321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900" dirty="0" smtClean="0">
                <a:solidFill>
                  <a:schemeClr val="tx1"/>
                </a:solidFill>
              </a:rPr>
              <a:t>Исполнитель не вправе без согласия потребителя выполнять дополнительные услуги за плату. Так же незаконным является требование дополнительной платы за «обслуживание», за нечаянный бой посуды; установление минимальной стоимости заказа(Например: «не менее 1 000 рублей»), ограничение допуска граждан: так называемый «</a:t>
            </a:r>
            <a:r>
              <a:rPr lang="ru-RU" sz="900" dirty="0" err="1" smtClean="0">
                <a:solidFill>
                  <a:schemeClr val="tx1"/>
                </a:solidFill>
              </a:rPr>
              <a:t>фэйс</a:t>
            </a:r>
            <a:r>
              <a:rPr lang="ru-RU" sz="900" dirty="0" smtClean="0">
                <a:solidFill>
                  <a:schemeClr val="tx1"/>
                </a:solidFill>
              </a:rPr>
              <a:t>-контроль».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053" name="Лента лицом вверх 2052"/>
          <p:cNvSpPr/>
          <p:nvPr/>
        </p:nvSpPr>
        <p:spPr>
          <a:xfrm>
            <a:off x="4644008" y="1190008"/>
            <a:ext cx="1440160" cy="582808"/>
          </a:xfrm>
          <a:prstGeom prst="ribbon2">
            <a:avLst>
              <a:gd name="adj1" fmla="val 7924"/>
              <a:gd name="adj2" fmla="val 67958"/>
            </a:avLst>
          </a:prstGeom>
          <a:solidFill>
            <a:schemeClr val="accent2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ПОМНИТЕ</a:t>
            </a:r>
            <a:endParaRPr lang="ru-RU" sz="1400" dirty="0"/>
          </a:p>
        </p:txBody>
      </p:sp>
      <p:sp>
        <p:nvSpPr>
          <p:cNvPr id="2055" name="Горизонтальный свиток 2054"/>
          <p:cNvSpPr/>
          <p:nvPr/>
        </p:nvSpPr>
        <p:spPr>
          <a:xfrm>
            <a:off x="4860031" y="3645024"/>
            <a:ext cx="4011741" cy="648072"/>
          </a:xfrm>
          <a:prstGeom prst="horizontalScroll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А КАК ПОСТУПИТЬ, ЕСЛИ ВАМ ПОДАЛИ ЧУТЬ ТЕПЛЫЙ БОРЩ, НЕДОЖАРЕННУЮ ОТБИВНУЮ, НЕСЛАДКИЙ КОМПОТ?</a:t>
            </a:r>
            <a:endParaRPr lang="ru-RU" sz="1050" dirty="0"/>
          </a:p>
        </p:txBody>
      </p:sp>
      <p:sp>
        <p:nvSpPr>
          <p:cNvPr id="40" name="Объект 29"/>
          <p:cNvSpPr>
            <a:spLocks noGrp="1"/>
          </p:cNvSpPr>
          <p:nvPr>
            <p:ph sz="quarter" idx="15"/>
          </p:nvPr>
        </p:nvSpPr>
        <p:spPr>
          <a:xfrm>
            <a:off x="4620698" y="4280195"/>
            <a:ext cx="4415797" cy="6591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При обнаружении недостатков выполненной работы потребитель вправе по своему выбору потребовать: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безвозмездного устранения недостатков оказанной услуги (разогреть, охладить, досолить, дожарить и т.д.);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соответствующего уменьшения цены оказанной услуги;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безвозмездного повторного изготовления продукции общественного питания надлежащего качества;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отказаться от исполнения договора об оказании услуги и потребовать полного возмещения убытков, если в установленный указанным договором срок недостатки оказанной услуги не устранены, либо обнаружены существенные недостатки оказанной услуги или иные существенные отступления от условий договора.</a:t>
            </a:r>
            <a:endParaRPr lang="ru-RU" dirty="0"/>
          </a:p>
        </p:txBody>
      </p:sp>
      <p:sp>
        <p:nvSpPr>
          <p:cNvPr id="2056" name="Прямоугольник 2055"/>
          <p:cNvSpPr/>
          <p:nvPr/>
        </p:nvSpPr>
        <p:spPr>
          <a:xfrm>
            <a:off x="4644008" y="5517232"/>
            <a:ext cx="4499992" cy="1340768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КОНСУЛЬТАЦИОННЫЙ ЦЕНТР ДЛЯ ПОТРЕБИТЕЛЕЙ: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г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 Ростов-на-Дону, ул. Селиванова, д. 66, пр. Космонавтов, д. 29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Тел.: 8 (863) 282-82-64, 8 (863) 235-19-00</a:t>
            </a:r>
          </a:p>
          <a:p>
            <a:pPr algn="ctr"/>
            <a:r>
              <a:rPr lang="ru-RU" sz="900" dirty="0">
                <a:solidFill>
                  <a:srgbClr val="FF0000"/>
                </a:solidFill>
              </a:rPr>
              <a:t>В период проведения чемпионата мира - 2018 по футболу</a:t>
            </a:r>
          </a:p>
          <a:p>
            <a:pPr algn="ctr"/>
            <a:r>
              <a:rPr lang="ru-RU" sz="900" dirty="0">
                <a:solidFill>
                  <a:srgbClr val="FF0000"/>
                </a:solidFill>
              </a:rPr>
              <a:t>Круглосуточно, </a:t>
            </a:r>
            <a:r>
              <a:rPr lang="ru-RU" sz="900" dirty="0" smtClean="0">
                <a:solidFill>
                  <a:srgbClr val="FF0000"/>
                </a:solidFill>
              </a:rPr>
              <a:t>ежедневно; </a:t>
            </a:r>
            <a:r>
              <a:rPr lang="ru-RU" sz="900" b="1" dirty="0" smtClean="0">
                <a:solidFill>
                  <a:srgbClr val="FF0000"/>
                </a:solidFill>
              </a:rPr>
              <a:t>8 </a:t>
            </a:r>
            <a:r>
              <a:rPr lang="ru-RU" sz="900" b="1" dirty="0">
                <a:solidFill>
                  <a:srgbClr val="FF0000"/>
                </a:solidFill>
              </a:rPr>
              <a:t>(928) </a:t>
            </a:r>
            <a:r>
              <a:rPr lang="ru-RU" sz="900" b="1" dirty="0" smtClean="0">
                <a:solidFill>
                  <a:srgbClr val="FF0000"/>
                </a:solidFill>
              </a:rPr>
              <a:t>169-96-18</a:t>
            </a:r>
            <a:r>
              <a:rPr lang="en-US" sz="900" b="1" dirty="0" smtClean="0">
                <a:solidFill>
                  <a:srgbClr val="FF0000"/>
                </a:solidFill>
              </a:rPr>
              <a:t>; 8 </a:t>
            </a:r>
            <a:r>
              <a:rPr lang="en-US" sz="900" b="1" dirty="0">
                <a:solidFill>
                  <a:srgbClr val="FF0000"/>
                </a:solidFill>
              </a:rPr>
              <a:t>(918) </a:t>
            </a:r>
            <a:r>
              <a:rPr lang="en-US" sz="900" b="1" dirty="0" smtClean="0">
                <a:solidFill>
                  <a:srgbClr val="FF0000"/>
                </a:solidFill>
              </a:rPr>
              <a:t>554-00-42; 8 </a:t>
            </a:r>
            <a:r>
              <a:rPr lang="en-US" sz="900" b="1" dirty="0">
                <a:solidFill>
                  <a:srgbClr val="FF0000"/>
                </a:solidFill>
              </a:rPr>
              <a:t>(863) </a:t>
            </a:r>
            <a:r>
              <a:rPr lang="en-US" sz="900" b="1" dirty="0" smtClean="0">
                <a:solidFill>
                  <a:srgbClr val="FF0000"/>
                </a:solidFill>
              </a:rPr>
              <a:t>294-00-42</a:t>
            </a:r>
          </a:p>
          <a:p>
            <a:pPr algn="ctr"/>
            <a:r>
              <a:rPr lang="ru-RU" sz="900" dirty="0">
                <a:solidFill>
                  <a:srgbClr val="FF0000"/>
                </a:solidFill>
              </a:rPr>
              <a:t>Телефон Единого консультационного центра Роспотребнадзора</a:t>
            </a:r>
            <a:r>
              <a:rPr lang="en-US" sz="900" dirty="0">
                <a:solidFill>
                  <a:srgbClr val="FF0000"/>
                </a:solidFill>
              </a:rPr>
              <a:t>: </a:t>
            </a:r>
            <a:r>
              <a:rPr lang="en-US" sz="900" b="1" dirty="0" smtClean="0">
                <a:solidFill>
                  <a:srgbClr val="FF0000"/>
                </a:solidFill>
              </a:rPr>
              <a:t>8-800-555-49-43</a:t>
            </a:r>
            <a:endParaRPr lang="ru-RU" sz="9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Личный прием</a:t>
            </a:r>
            <a:r>
              <a:rPr lang="en-US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ПН-ПТ</a:t>
            </a:r>
            <a:r>
              <a:rPr lang="en-US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09:00 – 20:00;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СБ-ВС</a:t>
            </a:r>
            <a:r>
              <a:rPr lang="en-US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10:00 – 15:00</a:t>
            </a:r>
            <a:endParaRPr lang="ru-RU" sz="900" dirty="0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90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Онлайн-консультация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на сайте</a:t>
            </a:r>
            <a:r>
              <a:rPr lang="en-US" sz="9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zpp.rospotrebnadzor.ru</a:t>
            </a:r>
            <a:endParaRPr lang="ru-RU" sz="900" b="1" dirty="0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Горизонтальный свиток 21"/>
          <p:cNvSpPr/>
          <p:nvPr/>
        </p:nvSpPr>
        <p:spPr>
          <a:xfrm>
            <a:off x="521804" y="6379715"/>
            <a:ext cx="3528392" cy="504080"/>
          </a:xfrm>
          <a:prstGeom prst="horizontalScroll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НЕ ДЛЯ ПРОДАЖИ!</a:t>
            </a:r>
          </a:p>
          <a:p>
            <a:pPr algn="ctr"/>
            <a:r>
              <a:rPr lang="ru-RU" sz="1050" dirty="0" smtClean="0"/>
              <a:t>г. Ростов-на-Дону, 2018г.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311430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618</Words>
  <Application>Microsoft Office PowerPoint</Application>
  <PresentationFormat>Экран 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 Савченко</dc:creator>
  <cp:lastModifiedBy>Артем Конукоев</cp:lastModifiedBy>
  <cp:revision>32</cp:revision>
  <cp:lastPrinted>2018-05-30T09:58:11Z</cp:lastPrinted>
  <dcterms:created xsi:type="dcterms:W3CDTF">2017-10-24T09:40:25Z</dcterms:created>
  <dcterms:modified xsi:type="dcterms:W3CDTF">2018-05-30T12:31:16Z</dcterms:modified>
</cp:coreProperties>
</file>